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7" r:id="rId2"/>
    <p:sldMasterId id="2147483663" r:id="rId3"/>
    <p:sldMasterId id="2147483675" r:id="rId4"/>
  </p:sldMasterIdLst>
  <p:notesMasterIdLst>
    <p:notesMasterId r:id="rId14"/>
  </p:notesMasterIdLst>
  <p:handoutMasterIdLst>
    <p:handoutMasterId r:id="rId15"/>
  </p:handoutMasterIdLst>
  <p:sldIdLst>
    <p:sldId id="259" r:id="rId5"/>
    <p:sldId id="270" r:id="rId6"/>
    <p:sldId id="284" r:id="rId7"/>
    <p:sldId id="275" r:id="rId8"/>
    <p:sldId id="286" r:id="rId9"/>
    <p:sldId id="285" r:id="rId10"/>
    <p:sldId id="287" r:id="rId11"/>
    <p:sldId id="289" r:id="rId12"/>
    <p:sldId id="27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vPaZ5gWjBMUmAPSNtFBCA==" hashData="upE7kKVP7l7F7RhW5kPfwzX5cVM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6"/>
    <p:restoredTop sz="94595"/>
  </p:normalViewPr>
  <p:slideViewPr>
    <p:cSldViewPr showGuides="1">
      <p:cViewPr varScale="1">
        <p:scale>
          <a:sx n="63" d="100"/>
          <a:sy n="63" d="100"/>
        </p:scale>
        <p:origin x="-3224" y="-112"/>
      </p:cViewPr>
      <p:guideLst>
        <p:guide orient="horz" pos="2160"/>
        <p:guide pos="2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8" d="100"/>
          <a:sy n="68" d="100"/>
        </p:scale>
        <p:origin x="-3162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CFDD8-4718-475A-9372-FDB19368C982}" type="datetimeFigureOut">
              <a:rPr lang="en-US" smtClean="0"/>
              <a:t>2/12/16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99AB3E-EC91-4306-9AB5-3C49665364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96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B034B-04BA-D947-9ED9-7874103A6F9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1099B9-AB6A-154E-A66B-6E8FAEE12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34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This is a pair share activity.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5F9503-8D0E-B043-91F2-3E44CC3919F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158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Relationship Id="rId3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.jp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WITH PHOTO-with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0" y="2303463"/>
            <a:ext cx="9144000" cy="2649537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30386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295400"/>
            <a:ext cx="8686800" cy="116324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2860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5400" b="1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31086"/>
            <a:ext cx="9144000" cy="102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25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WITH PHOTO-no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0" y="2303463"/>
            <a:ext cx="9144000" cy="2649537"/>
          </a:xfrm>
        </p:spPr>
        <p:txBody>
          <a:bodyPr/>
          <a:lstStyle/>
          <a:p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3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28600"/>
            <a:ext cx="8458200" cy="207526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31086"/>
            <a:ext cx="9144000" cy="102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31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-NO PHOTO-with 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76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NO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29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232602"/>
            <a:ext cx="2488870" cy="1023069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4343400" y="4766846"/>
            <a:ext cx="236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www.gsanetwork.org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23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-Brand-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57150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3423715"/>
            <a:ext cx="2488870" cy="1023069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6705600" y="4766846"/>
            <a:ext cx="236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www.gsanetwork.org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381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NO PHOTO-CO BR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8458200" cy="27432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56326"/>
            <a:ext cx="1764410" cy="725274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 flipV="1">
            <a:off x="7924800" y="4456326"/>
            <a:ext cx="0" cy="8014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7064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NO PHOTO-CO BRAND-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54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56326"/>
            <a:ext cx="1764410" cy="725274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 flipV="1">
            <a:off x="7924800" y="4456326"/>
            <a:ext cx="0" cy="80147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5086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no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180160"/>
            <a:ext cx="8686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13360"/>
            <a:ext cx="84582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59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76400"/>
            <a:ext cx="8458200" cy="28956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13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1 photo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200400"/>
            <a:ext cx="6019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33600"/>
            <a:ext cx="58674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510528" y="1219200"/>
            <a:ext cx="2667000" cy="356616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477000" y="1219200"/>
            <a:ext cx="0" cy="35814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1011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1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76400"/>
            <a:ext cx="5867400" cy="2895600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6510528" y="1219200"/>
            <a:ext cx="2667000" cy="356616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6477000" y="1219200"/>
            <a:ext cx="0" cy="358140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395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two photos-subhe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39"/>
          <a:stretch/>
        </p:blipFill>
        <p:spPr>
          <a:xfrm>
            <a:off x="0" y="2190307"/>
            <a:ext cx="9144000" cy="4667693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3637360"/>
            <a:ext cx="6019800" cy="1163240"/>
          </a:xfrm>
        </p:spPr>
        <p:txBody>
          <a:bodyPr>
            <a:normAutofit/>
          </a:bodyPr>
          <a:lstStyle>
            <a:lvl1pPr marL="0" indent="0" algn="l">
              <a:buNone/>
              <a:defRPr sz="2800" b="1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570560"/>
            <a:ext cx="8001000" cy="1241425"/>
          </a:xfrm>
        </p:spPr>
        <p:txBody>
          <a:bodyPr anchor="b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819400" y="0"/>
            <a:ext cx="6324602" cy="214884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-106646" y="2190306"/>
            <a:ext cx="9250648" cy="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743200" cy="214884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372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-two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39"/>
          <a:stretch/>
        </p:blipFill>
        <p:spPr>
          <a:xfrm>
            <a:off x="0" y="2190307"/>
            <a:ext cx="9144000" cy="46676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2190307"/>
            <a:ext cx="8001000" cy="2610293"/>
          </a:xfrm>
        </p:spPr>
        <p:txBody>
          <a:bodyPr anchor="ctr">
            <a:noAutofit/>
          </a:bodyPr>
          <a:lstStyle>
            <a:lvl1pPr algn="l">
              <a:lnSpc>
                <a:spcPct val="70000"/>
              </a:lnSpc>
              <a:defRPr sz="4800" spc="-200" baseline="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  <p:sp>
        <p:nvSpPr>
          <p:cNvPr id="6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819400" y="0"/>
            <a:ext cx="6324602" cy="2148840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-106646" y="2190306"/>
            <a:ext cx="9250648" cy="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743200" cy="214884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5736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868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Bef>
                <a:spcPts val="600"/>
              </a:spcBef>
              <a:buNone/>
              <a:defRPr sz="3200" b="1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285750" indent="-285750">
              <a:buClr>
                <a:schemeClr val="bg2"/>
              </a:buClr>
              <a:buFont typeface="Wingdings" pitchFamily="2" charset="2"/>
              <a:buChar char="§"/>
              <a:defRPr/>
            </a:lvl2pPr>
            <a:lvl3pPr marL="569913" indent="-284163">
              <a:buClr>
                <a:schemeClr val="bg2"/>
              </a:buClr>
              <a:buFont typeface="Verb Regular" pitchFamily="50" charset="0"/>
              <a:buChar char="—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0019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1600200"/>
            <a:ext cx="37338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9482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3200" b="1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285750" indent="-285750">
              <a:buClr>
                <a:schemeClr val="bg2"/>
              </a:buClr>
              <a:buFont typeface="Wingdings" pitchFamily="2" charset="2"/>
              <a:buChar char="§"/>
              <a:defRPr/>
            </a:lvl2pPr>
            <a:lvl3pPr marL="569913" indent="-284163">
              <a:buClr>
                <a:schemeClr val="bg2"/>
              </a:buClr>
              <a:buFont typeface="Verb Regular" pitchFamily="50" charset="0"/>
              <a:buChar char="—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1600200"/>
            <a:ext cx="37338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20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2896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8885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295400"/>
            <a:ext cx="4191000" cy="3657599"/>
          </a:xfrm>
        </p:spPr>
        <p:txBody>
          <a:bodyPr>
            <a:normAutofit/>
          </a:bodyPr>
          <a:lstStyle>
            <a:lvl1pPr algn="l">
              <a:lnSpc>
                <a:spcPct val="100000"/>
              </a:lnSpc>
              <a:spcAft>
                <a:spcPts val="1200"/>
              </a:spcAft>
              <a:defRPr sz="4000" b="1" spc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762000"/>
            <a:ext cx="3733800" cy="42672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07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0"/>
            <a:ext cx="7772400" cy="2971799"/>
          </a:xfrm>
        </p:spPr>
        <p:txBody>
          <a:bodyPr/>
          <a:lstStyle>
            <a:lvl1pPr algn="ctr">
              <a:lnSpc>
                <a:spcPct val="90000"/>
              </a:lnSpc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534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0664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7510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3837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0792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>
                <a:solidFill>
                  <a:schemeClr val="bg2"/>
                </a:solidFill>
                <a:latin typeface="Verb Extrabold" pitchFamily="50" charset="0"/>
              </a:defRPr>
            </a:lvl1pPr>
            <a:lvl2pPr marL="285750" indent="-285750">
              <a:buClr>
                <a:schemeClr val="bg2"/>
              </a:buClr>
              <a:buFont typeface="Wingdings" pitchFamily="2" charset="2"/>
              <a:buChar char="§"/>
              <a:defRPr/>
            </a:lvl2pPr>
            <a:lvl3pPr marL="569913" indent="-284163">
              <a:buClr>
                <a:schemeClr val="bg2"/>
              </a:buClr>
              <a:buFont typeface="Verb Regular" pitchFamily="50" charset="0"/>
              <a:buChar char="—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33400" y="1600200"/>
            <a:ext cx="3733800" cy="4572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8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1" Type="http://schemas.openxmlformats.org/officeDocument/2006/relationships/slideLayout" Target="../slideLayouts/slideLayout9.xml"/><Relationship Id="rId2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.jpg"/><Relationship Id="rId1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4" Type="http://schemas.openxmlformats.org/officeDocument/2006/relationships/theme" Target="../theme/theme4.xml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585CB-F585-4871-A84C-005D14AAAE3F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243A-FABB-41D3-AC33-6422C5199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801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701" r:id="rId5"/>
    <p:sldLayoutId id="2147483704" r:id="rId6"/>
    <p:sldLayoutId id="2147483702" r:id="rId7"/>
    <p:sldLayoutId id="2147483703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585CB-F585-4871-A84C-005D14AAAE3F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243A-FABB-41D3-AC33-6422C5199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93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3" r:id="rId3"/>
    <p:sldLayoutId id="2147483692" r:id="rId4"/>
    <p:sldLayoutId id="2147483694" r:id="rId5"/>
    <p:sldLayoutId id="2147483695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019800"/>
            <a:ext cx="1582158" cy="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61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99" r:id="rId2"/>
    <p:sldLayoutId id="2147483696" r:id="rId3"/>
    <p:sldLayoutId id="2147483700" r:id="rId4"/>
    <p:sldLayoutId id="2147483667" r:id="rId5"/>
    <p:sldLayoutId id="2147483669" r:id="rId6"/>
    <p:sldLayoutId id="2147483664" r:id="rId7"/>
    <p:sldLayoutId id="2147483698" r:id="rId8"/>
    <p:sldLayoutId id="2147483670" r:id="rId9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spc="-200" baseline="0">
          <a:solidFill>
            <a:schemeClr val="bg1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Clr>
          <a:schemeClr val="bg2"/>
        </a:buClr>
        <a:buFont typeface="Wingdings" pitchFamily="2" charset="2"/>
        <a:buChar char="§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Clr>
          <a:schemeClr val="bg2"/>
        </a:buClr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–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Arial" pitchFamily="34" charset="0"/>
        <a:buChar char="»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23281-2AE3-49AE-940A-D4CEA70CB80C}" type="datetimeFigureOut">
              <a:rPr lang="en-US" smtClean="0"/>
              <a:t>2/12/16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C8201-1332-415B-8E74-9E202E603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602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70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microsoft.com/office/2007/relationships/hdphoto" Target="../media/hdphoto1.wdp"/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ircuitous.org/scraps/combahee.html" TargetMode="External"/><Relationship Id="rId4" Type="http://schemas.openxmlformats.org/officeDocument/2006/relationships/hyperlink" Target="http://mocada-museum.tumblr.com/post/73421979421/revolutionary-hope-a-conversation-between-james" TargetMode="External"/><Relationship Id="rId1" Type="http://schemas.openxmlformats.org/officeDocument/2006/relationships/slideLayout" Target="../slideLayouts/slideLayout16.xml"/><Relationship Id="rId2" Type="http://schemas.openxmlformats.org/officeDocument/2006/relationships/hyperlink" Target="http://madamenoire.com/528287/the-three-women-behind-the-black-lives-matter-movement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Verb Ultra" charset="0"/>
                <a:ea typeface="Verb Ultra" charset="0"/>
                <a:cs typeface="Verb Ultra" charset="0"/>
              </a:rPr>
              <a:t>INTERSECTIONALITY</a:t>
            </a:r>
            <a:r>
              <a:rPr lang="en-US" dirty="0" smtClean="0"/>
              <a:t> 101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60320" y="26334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982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b Black" charset="0"/>
                <a:ea typeface="Verb Black" charset="0"/>
                <a:cs typeface="Verb Black" charset="0"/>
              </a:rPr>
              <a:t>GOALS</a:t>
            </a:r>
            <a:endParaRPr lang="en-US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buFont typeface="Arial" charset="0"/>
              <a:buChar char="•"/>
            </a:pPr>
            <a:r>
              <a:rPr lang="en-US" sz="2400" b="0" dirty="0">
                <a:latin typeface="Verb Extrabold" charset="0"/>
                <a:ea typeface="Verb Extrabold" charset="0"/>
                <a:cs typeface="Verb Extrabold" charset="0"/>
              </a:rPr>
              <a:t>Movement building within LGBTQ communities from diverse backgrounds and how they relate to each other</a:t>
            </a:r>
          </a:p>
          <a:p>
            <a:pPr marL="457200" lvl="0" indent="-457200">
              <a:buFont typeface="Arial" charset="0"/>
              <a:buChar char="•"/>
            </a:pPr>
            <a:r>
              <a:rPr lang="en-US" sz="2400" b="0" dirty="0">
                <a:latin typeface="Verb Extrabold" charset="0"/>
                <a:ea typeface="Verb Extrabold" charset="0"/>
                <a:cs typeface="Verb Extrabold" charset="0"/>
              </a:rPr>
              <a:t>How state violence in the form of police violence, school </a:t>
            </a:r>
            <a:r>
              <a:rPr lang="en-US" sz="2400" b="0" dirty="0" err="1">
                <a:latin typeface="Verb Extrabold" charset="0"/>
                <a:ea typeface="Verb Extrabold" charset="0"/>
                <a:cs typeface="Verb Extrabold" charset="0"/>
              </a:rPr>
              <a:t>pushout</a:t>
            </a:r>
            <a:r>
              <a:rPr lang="en-US" sz="2400" b="0" dirty="0">
                <a:latin typeface="Verb Extrabold" charset="0"/>
                <a:ea typeface="Verb Extrabold" charset="0"/>
                <a:cs typeface="Verb Extrabold" charset="0"/>
              </a:rPr>
              <a:t>, mass deportations, poor healthcare, homelessness, lack of economic opportunities impacts LGBTQ people in different communities</a:t>
            </a:r>
          </a:p>
          <a:p>
            <a:pPr marL="457200" lvl="0" indent="-457200">
              <a:buFont typeface="Arial" charset="0"/>
              <a:buChar char="•"/>
            </a:pPr>
            <a:r>
              <a:rPr lang="en-US" sz="2400" b="0" dirty="0">
                <a:latin typeface="Verb Extrabold" charset="0"/>
                <a:ea typeface="Verb Extrabold" charset="0"/>
                <a:cs typeface="Verb Extrabold" charset="0"/>
              </a:rPr>
              <a:t>How can we start to build a greater movement to impact state violence and inspire greater LGBTQ liberation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382587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Verb Black" charset="0"/>
                <a:ea typeface="Verb Black" charset="0"/>
                <a:cs typeface="Verb Black" charset="0"/>
              </a:rPr>
              <a:t>AGENDA</a:t>
            </a:r>
            <a:endParaRPr lang="en-US" b="1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Group Reflection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Intersectional Mapping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Roots of </a:t>
            </a:r>
            <a:r>
              <a:rPr lang="en-US" dirty="0" err="1" smtClean="0">
                <a:latin typeface="Verb Extrabold" charset="0"/>
                <a:ea typeface="Verb Extrabold" charset="0"/>
                <a:cs typeface="Verb Extrabold" charset="0"/>
              </a:rPr>
              <a:t>Intersectionality</a:t>
            </a: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 </a:t>
            </a:r>
          </a:p>
          <a:p>
            <a:pPr marL="457200" indent="-457200">
              <a:buFont typeface="Arial" charset="0"/>
              <a:buChar char="•"/>
            </a:pPr>
            <a:r>
              <a:rPr lang="en-US" dirty="0" smtClean="0">
                <a:latin typeface="Verb Extrabold" charset="0"/>
                <a:ea typeface="Verb Extrabold" charset="0"/>
                <a:cs typeface="Verb Extrabold" charset="0"/>
              </a:rPr>
              <a:t>Action Steps</a:t>
            </a:r>
          </a:p>
          <a:p>
            <a:pPr marL="457200" indent="-457200">
              <a:buFont typeface="Arial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285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Intersectionality</a:t>
            </a:r>
            <a:r>
              <a:rPr lang="en-US" dirty="0" smtClean="0"/>
              <a:t>: An interconnected system of multiple oppressors such as racism, sexism, homophobia, transphobia, capitalism; </a:t>
            </a:r>
            <a:r>
              <a:rPr lang="en-US" dirty="0" err="1" smtClean="0"/>
              <a:t>Intersectionality</a:t>
            </a:r>
            <a:r>
              <a:rPr lang="en-US" dirty="0" smtClean="0"/>
              <a:t> is rooted in colonialism and the global exploitation of people of color for profit.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8681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eskandApple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609"/>
                    </a14:imgEffect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184" r="9443"/>
          <a:stretch/>
        </p:blipFill>
        <p:spPr>
          <a:xfrm>
            <a:off x="0" y="1407859"/>
            <a:ext cx="9144000" cy="4561114"/>
          </a:xfrm>
          <a:prstGeom prst="rect">
            <a:avLst/>
          </a:prstGeom>
        </p:spPr>
      </p:pic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5400" dirty="0" smtClean="0">
                <a:latin typeface="Verb Black"/>
                <a:ea typeface="Zapf Dingbats"/>
                <a:cs typeface="Verb Black"/>
                <a:sym typeface="Zapf Dingbats"/>
              </a:rPr>
              <a:t>✪ INTERSECTIONAL MAPPING</a:t>
            </a:r>
            <a:endParaRPr lang="en-US" sz="5400" dirty="0">
              <a:latin typeface="Verb Black"/>
              <a:cs typeface="Verb Black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53000" y="1752600"/>
            <a:ext cx="4191000" cy="4525963"/>
          </a:xfrm>
        </p:spPr>
        <p:txBody>
          <a:bodyPr/>
          <a:lstStyle/>
          <a:p>
            <a:pPr marL="0" lvl="1" indent="0">
              <a:buNone/>
            </a:pPr>
            <a:r>
              <a:rPr lang="en-US" sz="2800" dirty="0" smtClean="0">
                <a:solidFill>
                  <a:srgbClr val="A54399"/>
                </a:solidFill>
                <a:latin typeface="Verb Extrabold"/>
                <a:cs typeface="Verb Extrabold"/>
              </a:rPr>
              <a:t>Each person take 7 minutes to share with a partner about their types of oppressors</a:t>
            </a:r>
          </a:p>
          <a:p>
            <a:pPr marL="0" lvl="1" indent="0">
              <a:buNone/>
            </a:pPr>
            <a:endParaRPr lang="en-US" sz="2200" dirty="0" smtClean="0">
              <a:solidFill>
                <a:srgbClr val="A54399"/>
              </a:solidFill>
              <a:latin typeface="Verb Extrabold"/>
              <a:cs typeface="Verb Extrabold"/>
            </a:endParaRPr>
          </a:p>
          <a:p>
            <a:pPr marL="0" lvl="1" indent="0">
              <a:buNone/>
            </a:pPr>
            <a:endParaRPr lang="en-US" sz="2200" dirty="0" smtClean="0">
              <a:solidFill>
                <a:srgbClr val="A54399"/>
              </a:solidFill>
              <a:latin typeface="Verb Extrabold"/>
              <a:cs typeface="Verb Extrabold"/>
            </a:endParaRPr>
          </a:p>
          <a:p>
            <a:pPr marL="0" lvl="1" indent="0">
              <a:buNone/>
            </a:pPr>
            <a:endParaRPr lang="en-US" sz="2200" dirty="0" smtClean="0">
              <a:solidFill>
                <a:srgbClr val="A54399"/>
              </a:solidFill>
              <a:latin typeface="Verb Extrabold"/>
              <a:cs typeface="Verb Extrabold"/>
            </a:endParaRPr>
          </a:p>
          <a:p>
            <a:pPr marL="0" lvl="1" indent="0">
              <a:buNone/>
            </a:pPr>
            <a:r>
              <a:rPr lang="en-US" sz="2200" dirty="0" smtClean="0">
                <a:solidFill>
                  <a:srgbClr val="A54399"/>
                </a:solidFill>
                <a:latin typeface="Verb Extrabold"/>
                <a:cs typeface="Verb Extrabold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0506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atin typeface="Verb Black" charset="0"/>
                <a:ea typeface="Verb Black" charset="0"/>
                <a:cs typeface="Verb Black" charset="0"/>
              </a:rPr>
              <a:t>INTERSECTIONAL MAPPING</a:t>
            </a:r>
            <a:endParaRPr lang="en-US" b="1" dirty="0">
              <a:latin typeface="Verb Black" charset="0"/>
              <a:ea typeface="Verb Black" charset="0"/>
              <a:cs typeface="Verb Black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How does your family, school, and/or community impact your intersectional identity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What are lessons you’ve learned growing up that gives you privilege or limitation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Create a group map of what intersections are in the room and the privileges/limitations</a:t>
            </a:r>
          </a:p>
        </p:txBody>
      </p:sp>
    </p:spTree>
    <p:extLst>
      <p:ext uri="{BB962C8B-B14F-4D97-AF65-F5344CB8AC3E}">
        <p14:creationId xmlns:p14="http://schemas.microsoft.com/office/powerpoint/2010/main" val="1327255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ROOTS OF INTERSECTIONALITY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Small groups take a look </a:t>
            </a: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</a:rPr>
              <a:t>at </a:t>
            </a: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Black 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  <a:hlinkClick r:id="rId2"/>
              </a:rPr>
              <a:t>Lives Matter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, 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  <a:hlinkClick r:id="rId3"/>
              </a:rPr>
              <a:t>Combahee River </a:t>
            </a: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  <a:hlinkClick r:id="rId3"/>
              </a:rPr>
              <a:t>Collective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, </a:t>
            </a: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  <a:hlinkClick r:id="rId4"/>
              </a:rPr>
              <a:t>Conversation between James Baldwin and Audre Lorde</a:t>
            </a:r>
            <a:endParaRPr lang="en-US" sz="2800" b="0" dirty="0">
              <a:latin typeface="Verb Extrabold" charset="0"/>
              <a:ea typeface="Verb Extrabold" charset="0"/>
              <a:cs typeface="Verb Extrabold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Identify how the narrative changed based on the piece you focus 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0" dirty="0">
                <a:latin typeface="Verb Extrabold" charset="0"/>
                <a:ea typeface="Verb Extrabold" charset="0"/>
                <a:cs typeface="Verb Extrabold" charset="0"/>
              </a:rPr>
              <a:t>What are important learnings </a:t>
            </a:r>
            <a:r>
              <a:rPr lang="en-US" sz="2800" b="0" dirty="0" smtClean="0">
                <a:latin typeface="Verb Extrabold" charset="0"/>
                <a:ea typeface="Verb Extrabold" charset="0"/>
                <a:cs typeface="Verb Extrabold" charset="0"/>
              </a:rPr>
              <a:t>that you need to bring back to your school/community?</a:t>
            </a:r>
            <a:endParaRPr lang="en-US" sz="2800" b="0" dirty="0">
              <a:latin typeface="Verb Extrabold" charset="0"/>
              <a:ea typeface="Verb Extrabold" charset="0"/>
              <a:cs typeface="Verb Extra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309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Verb Ultra" charset="0"/>
                <a:ea typeface="Verb Ultra" charset="0"/>
                <a:cs typeface="Verb Ultra" charset="0"/>
              </a:rPr>
              <a:t>Identify 2-3 goals to address intersectional oppression </a:t>
            </a:r>
            <a:br>
              <a:rPr lang="en-US" dirty="0">
                <a:latin typeface="Verb Ultra" charset="0"/>
                <a:ea typeface="Verb Ultra" charset="0"/>
                <a:cs typeface="Verb Ultra" charset="0"/>
              </a:rPr>
            </a:br>
            <a:endParaRPr lang="en-US" dirty="0">
              <a:latin typeface="Verb Ultra" charset="0"/>
              <a:ea typeface="Verb Ultra" charset="0"/>
              <a:cs typeface="Verb Ultr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7441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422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over Templates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7AC142"/>
      </a:accent1>
      <a:accent2>
        <a:srgbClr val="FDB813"/>
      </a:accent2>
      <a:accent3>
        <a:srgbClr val="0397D6"/>
      </a:accent3>
      <a:accent4>
        <a:srgbClr val="E50278"/>
      </a:accent4>
      <a:accent5>
        <a:srgbClr val="A54399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vider Templates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7AC142"/>
      </a:accent1>
      <a:accent2>
        <a:srgbClr val="FDB813"/>
      </a:accent2>
      <a:accent3>
        <a:srgbClr val="0397D6"/>
      </a:accent3>
      <a:accent4>
        <a:srgbClr val="E50278"/>
      </a:accent4>
      <a:accent5>
        <a:srgbClr val="A54399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A54399"/>
      </a:accent1>
      <a:accent2>
        <a:srgbClr val="7AC142"/>
      </a:accent2>
      <a:accent3>
        <a:srgbClr val="FDB813"/>
      </a:accent3>
      <a:accent4>
        <a:srgbClr val="E50278"/>
      </a:accent4>
      <a:accent5>
        <a:srgbClr val="0397D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ustom Design">
  <a:themeElements>
    <a:clrScheme name="GSA Color Pallete">
      <a:dk1>
        <a:sysClr val="windowText" lastClr="000000"/>
      </a:dk1>
      <a:lt1>
        <a:sysClr val="window" lastClr="FFFFFF"/>
      </a:lt1>
      <a:dk2>
        <a:srgbClr val="7AC142"/>
      </a:dk2>
      <a:lt2>
        <a:srgbClr val="A54399"/>
      </a:lt2>
      <a:accent1>
        <a:srgbClr val="A54399"/>
      </a:accent1>
      <a:accent2>
        <a:srgbClr val="7AC142"/>
      </a:accent2>
      <a:accent3>
        <a:srgbClr val="FDB813"/>
      </a:accent3>
      <a:accent4>
        <a:srgbClr val="E50278"/>
      </a:accent4>
      <a:accent5>
        <a:srgbClr val="0397D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1557</TotalTime>
  <Words>249</Words>
  <Application>Microsoft Macintosh PowerPoint</Application>
  <PresentationFormat>On-screen Show (4:3)</PresentationFormat>
  <Paragraphs>29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Cover Templates</vt:lpstr>
      <vt:lpstr>Divider Templates</vt:lpstr>
      <vt:lpstr>Custom Design</vt:lpstr>
      <vt:lpstr>1_Custom Design</vt:lpstr>
      <vt:lpstr>INTERSECTIONALITY 101</vt:lpstr>
      <vt:lpstr>GOALS</vt:lpstr>
      <vt:lpstr>AGENDA</vt:lpstr>
      <vt:lpstr>Intersectionality: An interconnected system of multiple oppressors such as racism, sexism, homophobia, transphobia, capitalism; Intersectionality is rooted in colonialism and the global exploitation of people of color for profit.</vt:lpstr>
      <vt:lpstr>✪ INTERSECTIONAL MAPPING</vt:lpstr>
      <vt:lpstr>INTERSECTIONAL MAPPING</vt:lpstr>
      <vt:lpstr>ROOTS OF INTERSECTIONALITY</vt:lpstr>
      <vt:lpstr>Identify 2-3 goals to address intersectional oppression  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Erin</dc:creator>
  <cp:lastModifiedBy>Thomas Rodriguez</cp:lastModifiedBy>
  <cp:revision>30</cp:revision>
  <dcterms:created xsi:type="dcterms:W3CDTF">2013-07-15T16:20:44Z</dcterms:created>
  <dcterms:modified xsi:type="dcterms:W3CDTF">2016-02-12T19:15:35Z</dcterms:modified>
</cp:coreProperties>
</file>