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7" r:id="rId2"/>
    <p:sldMasterId id="2147483663" r:id="rId3"/>
    <p:sldMasterId id="2147483675" r:id="rId4"/>
  </p:sldMasterIdLst>
  <p:handoutMasterIdLst>
    <p:handoutMasterId r:id="rId16"/>
  </p:handoutMasterIdLst>
  <p:sldIdLst>
    <p:sldId id="259" r:id="rId5"/>
    <p:sldId id="286" r:id="rId6"/>
    <p:sldId id="270" r:id="rId7"/>
    <p:sldId id="290" r:id="rId8"/>
    <p:sldId id="288" r:id="rId9"/>
    <p:sldId id="263" r:id="rId10"/>
    <p:sldId id="289" r:id="rId11"/>
    <p:sldId id="291" r:id="rId12"/>
    <p:sldId id="262" r:id="rId13"/>
    <p:sldId id="284" r:id="rId14"/>
    <p:sldId id="27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LqQLYSK+qZInMolS30SWA==" hashData="cTzgLaIzC6XXaCSMF5mt1btDwJk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7"/>
    <p:restoredTop sz="92500"/>
  </p:normalViewPr>
  <p:slideViewPr>
    <p:cSldViewPr showGuides="1">
      <p:cViewPr>
        <p:scale>
          <a:sx n="70" d="100"/>
          <a:sy n="70" d="100"/>
        </p:scale>
        <p:origin x="-2968" y="-80"/>
      </p:cViewPr>
      <p:guideLst>
        <p:guide orient="horz" pos="2160"/>
        <p:guide pos="2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8" d="100"/>
          <a:sy n="68" d="100"/>
        </p:scale>
        <p:origin x="-3162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handoutMaster" Target="handoutMasters/handout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CFDD8-4718-475A-9372-FDB19368C982}" type="datetimeFigureOut">
              <a:rPr lang="en-US" smtClean="0"/>
              <a:t>2/12/16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99AB3E-EC91-4306-9AB5-3C49665364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96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Relationship Id="rId3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.jp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.jp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.jp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WITH PHOTO-with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0" y="2303463"/>
            <a:ext cx="9144000" cy="264953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30386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295400"/>
            <a:ext cx="8686800" cy="116324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2860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5400" b="1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31086"/>
            <a:ext cx="9144000" cy="102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25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WITH PHOTO-no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0" y="2303463"/>
            <a:ext cx="9144000" cy="2649537"/>
          </a:xfrm>
        </p:spPr>
        <p:txBody>
          <a:bodyPr/>
          <a:lstStyle/>
          <a:p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3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28600"/>
            <a:ext cx="8458200" cy="207526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31086"/>
            <a:ext cx="9144000" cy="102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31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-NO PHOTO-with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180160"/>
            <a:ext cx="8686800" cy="116324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1336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232602"/>
            <a:ext cx="2488870" cy="102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76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NO PHOTO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84582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232602"/>
            <a:ext cx="2488870" cy="102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29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84582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232602"/>
            <a:ext cx="2488870" cy="1023069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4343400" y="4766846"/>
            <a:ext cx="2362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www.gsanetwork.org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23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-Brand-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57150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3423715"/>
            <a:ext cx="2488870" cy="1023069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6705600" y="4766846"/>
            <a:ext cx="2362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www.gsanetwork.org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381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NO PHOTO-CO BRA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84582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456326"/>
            <a:ext cx="1764410" cy="725274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 flipV="1">
            <a:off x="7924800" y="4456326"/>
            <a:ext cx="0" cy="8014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7064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NO PHOTO-CO BRAND-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180160"/>
            <a:ext cx="8686800" cy="116324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1336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456326"/>
            <a:ext cx="1764410" cy="725274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 flipV="1">
            <a:off x="7924800" y="4456326"/>
            <a:ext cx="0" cy="8014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5086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no photo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180160"/>
            <a:ext cx="8686800" cy="1163240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1336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59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76400"/>
            <a:ext cx="8458200" cy="28956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13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1 photo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200400"/>
            <a:ext cx="6019800" cy="1163240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33600"/>
            <a:ext cx="58674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510528" y="1219200"/>
            <a:ext cx="2667000" cy="356616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477000" y="1219200"/>
            <a:ext cx="0" cy="358140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1011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1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76400"/>
            <a:ext cx="5867400" cy="28956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510528" y="1219200"/>
            <a:ext cx="2667000" cy="356616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477000" y="1219200"/>
            <a:ext cx="0" cy="358140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395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two photos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39"/>
          <a:stretch/>
        </p:blipFill>
        <p:spPr>
          <a:xfrm>
            <a:off x="0" y="2190307"/>
            <a:ext cx="9144000" cy="4667693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637360"/>
            <a:ext cx="6019800" cy="1163240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570560"/>
            <a:ext cx="80010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819400" y="0"/>
            <a:ext cx="6324602" cy="214884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-106646" y="2190306"/>
            <a:ext cx="9250648" cy="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743200" cy="214884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372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two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39"/>
          <a:stretch/>
        </p:blipFill>
        <p:spPr>
          <a:xfrm>
            <a:off x="0" y="2190307"/>
            <a:ext cx="9144000" cy="46676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90307"/>
            <a:ext cx="8001000" cy="2610293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819400" y="0"/>
            <a:ext cx="6324602" cy="214884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-106646" y="2190306"/>
            <a:ext cx="9250648" cy="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743200" cy="214884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5736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868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spcBef>
                <a:spcPts val="600"/>
              </a:spcBef>
              <a:buNone/>
              <a:defRPr sz="3200" b="1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285750" indent="-285750">
              <a:buClr>
                <a:schemeClr val="bg2"/>
              </a:buClr>
              <a:buFont typeface="Wingdings" pitchFamily="2" charset="2"/>
              <a:buChar char="§"/>
              <a:defRPr/>
            </a:lvl2pPr>
            <a:lvl3pPr marL="569913" indent="-284163">
              <a:buClr>
                <a:schemeClr val="bg2"/>
              </a:buClr>
              <a:buFont typeface="Verb Regular" pitchFamily="50" charset="0"/>
              <a:buChar char="—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001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1600200"/>
            <a:ext cx="37338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948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3200" b="1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285750" indent="-285750">
              <a:buClr>
                <a:schemeClr val="bg2"/>
              </a:buClr>
              <a:buFont typeface="Wingdings" pitchFamily="2" charset="2"/>
              <a:buChar char="§"/>
              <a:defRPr/>
            </a:lvl2pPr>
            <a:lvl3pPr marL="569913" indent="-284163">
              <a:buClr>
                <a:schemeClr val="bg2"/>
              </a:buClr>
              <a:buFont typeface="Verb Regular" pitchFamily="50" charset="0"/>
              <a:buChar char="—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1600200"/>
            <a:ext cx="37338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20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2896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8885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295400"/>
            <a:ext cx="4191000" cy="3657599"/>
          </a:xfrm>
        </p:spPr>
        <p:txBody>
          <a:bodyPr>
            <a:normAutofit/>
          </a:bodyPr>
          <a:lstStyle>
            <a:lvl1pPr algn="l">
              <a:lnSpc>
                <a:spcPct val="100000"/>
              </a:lnSpc>
              <a:spcAft>
                <a:spcPts val="1200"/>
              </a:spcAft>
              <a:defRPr sz="4000" b="1" spc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762000"/>
            <a:ext cx="3733800" cy="42672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07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2971799"/>
          </a:xfrm>
        </p:spPr>
        <p:txBody>
          <a:bodyPr/>
          <a:lstStyle>
            <a:lvl1pPr algn="ctr">
              <a:lnSpc>
                <a:spcPct val="90000"/>
              </a:lnSpc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534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70664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23281-2AE3-49AE-940A-D4CEA70CB80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C8201-1332-415B-8E74-9E202E603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7510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3837"/>
            <a:ext cx="8229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23281-2AE3-49AE-940A-D4CEA70CB80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C8201-1332-415B-8E74-9E202E603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079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1" Type="http://schemas.openxmlformats.org/officeDocument/2006/relationships/slideLayout" Target="../slideLayouts/slideLayout9.xml"/><Relationship Id="rId2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8.jpg"/><Relationship Id="rId1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585CB-F585-4871-A84C-005D14AAAE3F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243A-FABB-41D3-AC33-6422C5199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801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701" r:id="rId5"/>
    <p:sldLayoutId id="2147483704" r:id="rId6"/>
    <p:sldLayoutId id="2147483702" r:id="rId7"/>
    <p:sldLayoutId id="2147483703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585CB-F585-4871-A84C-005D14AAAE3F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243A-FABB-41D3-AC33-6422C5199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93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3" r:id="rId3"/>
    <p:sldLayoutId id="2147483692" r:id="rId4"/>
    <p:sldLayoutId id="2147483694" r:id="rId5"/>
    <p:sldLayoutId id="2147483695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61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99" r:id="rId2"/>
    <p:sldLayoutId id="2147483696" r:id="rId3"/>
    <p:sldLayoutId id="2147483700" r:id="rId4"/>
    <p:sldLayoutId id="2147483667" r:id="rId5"/>
    <p:sldLayoutId id="2147483669" r:id="rId6"/>
    <p:sldLayoutId id="2147483664" r:id="rId7"/>
    <p:sldLayoutId id="2147483698" r:id="rId8"/>
    <p:sldLayoutId id="2147483670" r:id="rId9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spc="-200" baseline="0">
          <a:solidFill>
            <a:schemeClr val="bg1"/>
          </a:solidFill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Clr>
          <a:schemeClr val="bg2"/>
        </a:buClr>
        <a:buFont typeface="Wingdings" pitchFamily="2" charset="2"/>
        <a:buChar char="§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Clr>
          <a:schemeClr val="bg2"/>
        </a:buClr>
        <a:buFont typeface="Arial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itchFamily="34" charset="0"/>
        <a:buChar char="–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itchFamily="34" charset="0"/>
        <a:buChar char="»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23281-2AE3-49AE-940A-D4CEA70CB80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C8201-1332-415B-8E74-9E202E603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602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hyperlink" Target="http://islam.about.com/od/commonmisconceptions/tp/myths.htm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dtheoccupation.org/article.php?id=4182" TargetMode="External"/><Relationship Id="rId4" Type="http://schemas.openxmlformats.org/officeDocument/2006/relationships/hyperlink" Target="http://www.wanttoknow.info/war/isis-islamic-state-origins" TargetMode="External"/><Relationship Id="rId1" Type="http://schemas.openxmlformats.org/officeDocument/2006/relationships/slideLayout" Target="../slideLayouts/slideLayout16.xml"/><Relationship Id="rId2" Type="http://schemas.openxmlformats.org/officeDocument/2006/relationships/hyperlink" Target="http://www.ifamericansknew.org/history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Verb Ultra" charset="0"/>
                <a:ea typeface="Verb Ultra" charset="0"/>
                <a:cs typeface="Verb Ultra" charset="0"/>
              </a:rPr>
              <a:t>COMBATTING ISLAMAPHOBIA 101</a:t>
            </a:r>
            <a:endParaRPr lang="en-US" dirty="0">
              <a:latin typeface="Verb Ultra" charset="0"/>
              <a:ea typeface="Verb Ultra" charset="0"/>
              <a:cs typeface="Verb Ultr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982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b Black" charset="0"/>
                <a:ea typeface="Verb Black" charset="0"/>
                <a:cs typeface="Verb Black" charset="0"/>
              </a:rPr>
              <a:t>OBJECTIVES</a:t>
            </a:r>
            <a:endParaRPr lang="en-US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</a:rPr>
              <a:t>Debunking myths about Islam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</a:rPr>
              <a:t>Connecting to what is happening in the Middle East to </a:t>
            </a:r>
            <a:r>
              <a:rPr lang="en-US" dirty="0" err="1" smtClean="0">
                <a:latin typeface="Verb Extrabold"/>
                <a:cs typeface="Verb Extrabold"/>
              </a:rPr>
              <a:t>Islamophobia</a:t>
            </a:r>
            <a:r>
              <a:rPr lang="en-US" dirty="0" smtClean="0">
                <a:latin typeface="Verb Extrabold"/>
                <a:cs typeface="Verb Extrabold"/>
              </a:rPr>
              <a:t> abroad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</a:rPr>
              <a:t>Discussing how </a:t>
            </a:r>
            <a:r>
              <a:rPr lang="en-US" dirty="0" err="1" smtClean="0">
                <a:latin typeface="Verb Extrabold"/>
                <a:cs typeface="Verb Extrabold"/>
              </a:rPr>
              <a:t>Islamophobia</a:t>
            </a:r>
            <a:r>
              <a:rPr lang="en-US" dirty="0" smtClean="0">
                <a:latin typeface="Verb Extrabold"/>
                <a:cs typeface="Verb Extrabold"/>
              </a:rPr>
              <a:t> has been developed as a system of oppression historically</a:t>
            </a:r>
            <a:endParaRPr lang="en-US" dirty="0">
              <a:latin typeface="Verb Extrabold"/>
              <a:cs typeface="Verb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1628421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Verb Black" charset="0"/>
                <a:ea typeface="Verb Black" charset="0"/>
                <a:cs typeface="Verb Black" charset="0"/>
              </a:rPr>
              <a:t>AGENDA</a:t>
            </a:r>
            <a:endParaRPr lang="en-US" b="1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</a:rPr>
              <a:t>Group Reflection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</a:rPr>
              <a:t>Myths about Islam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</a:rPr>
              <a:t>History of </a:t>
            </a:r>
            <a:r>
              <a:rPr lang="en-US" dirty="0" err="1" smtClean="0">
                <a:latin typeface="Verb Extrabold"/>
                <a:cs typeface="Verb Extrabold"/>
              </a:rPr>
              <a:t>Islamophobia</a:t>
            </a:r>
            <a:endParaRPr lang="en-US" dirty="0" smtClean="0">
              <a:latin typeface="Verb Extrabold"/>
              <a:cs typeface="Verb Extrabold"/>
            </a:endParaRP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</a:rPr>
              <a:t>Closing</a:t>
            </a:r>
          </a:p>
        </p:txBody>
      </p:sp>
    </p:spTree>
    <p:extLst>
      <p:ext uri="{BB962C8B-B14F-4D97-AF65-F5344CB8AC3E}">
        <p14:creationId xmlns:p14="http://schemas.microsoft.com/office/powerpoint/2010/main" val="19382587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Verb Ultra" charset="0"/>
                <a:ea typeface="Verb Ultra" charset="0"/>
                <a:cs typeface="Verb Ultra" charset="0"/>
              </a:rPr>
              <a:t>GROUP REFLECTION </a:t>
            </a:r>
            <a:endParaRPr lang="en-US" dirty="0">
              <a:latin typeface="Verb Ultra" charset="0"/>
              <a:ea typeface="Verb Ultra" charset="0"/>
              <a:cs typeface="Verb Ultr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383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Islam is the Arabic word for peace and Islam currently is the world’s fastest growing religion. In the US, why is this not discussed enough and who benefits from that? </a:t>
            </a:r>
          </a:p>
        </p:txBody>
      </p:sp>
    </p:spTree>
    <p:extLst>
      <p:ext uri="{BB962C8B-B14F-4D97-AF65-F5344CB8AC3E}">
        <p14:creationId xmlns:p14="http://schemas.microsoft.com/office/powerpoint/2010/main" val="1539958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Verb Ultra" charset="0"/>
                <a:ea typeface="Verb Ultra" charset="0"/>
                <a:cs typeface="Verb Ultra" charset="0"/>
              </a:rPr>
              <a:t>TEN MYTHS ABOUT ISLAM</a:t>
            </a:r>
            <a:endParaRPr lang="en-US" b="1" dirty="0">
              <a:latin typeface="Verb Ultra" charset="0"/>
              <a:ea typeface="Verb Ultra" charset="0"/>
              <a:cs typeface="Verb Ultr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226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b Black" charset="0"/>
                <a:ea typeface="Verb Black" charset="0"/>
                <a:cs typeface="Verb Black" charset="0"/>
                <a:hlinkClick r:id="rId2"/>
              </a:rPr>
              <a:t>TEN MYTHS ABOUT ISLAM</a:t>
            </a:r>
            <a:endParaRPr lang="en-US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Verb Extrabold"/>
                <a:cs typeface="Verb Extrabold"/>
              </a:rPr>
              <a:t>Split the room into 2-3 groups</a:t>
            </a:r>
          </a:p>
          <a:p>
            <a:pPr marL="628650" lvl="1" indent="-342900"/>
            <a:r>
              <a:rPr lang="en-US" dirty="0" smtClean="0">
                <a:latin typeface="Verb Regular"/>
                <a:cs typeface="Verb Regular"/>
              </a:rPr>
              <a:t>Identify how myths impact the way the military industrial complex is supported</a:t>
            </a:r>
          </a:p>
          <a:p>
            <a:pPr marL="628650" lvl="1" indent="-342900"/>
            <a:r>
              <a:rPr lang="en-US" dirty="0" smtClean="0">
                <a:latin typeface="Verb Regular"/>
                <a:cs typeface="Verb Regular"/>
              </a:rPr>
              <a:t>What are the additional questions that the myths make people want to research?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694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HISTORY OF ISLAMOPHOBIA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  <a:hlinkClick r:id="rId2"/>
              </a:rPr>
              <a:t>Occupation of Palestine</a:t>
            </a:r>
            <a:endParaRPr lang="en-US" dirty="0" smtClean="0">
              <a:latin typeface="Verb Extrabold"/>
              <a:cs typeface="Verb Extrabold"/>
            </a:endParaRP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  <a:hlinkClick r:id="rId3"/>
              </a:rPr>
              <a:t>From Ferguson to Palestine</a:t>
            </a:r>
            <a:endParaRPr lang="en-US" dirty="0" smtClean="0">
              <a:latin typeface="Verb Extrabold"/>
              <a:cs typeface="Verb Extrabold"/>
            </a:endParaRPr>
          </a:p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Verb Extrabold"/>
                <a:cs typeface="Verb Extrabold"/>
                <a:hlinkClick r:id="rId4"/>
              </a:rPr>
              <a:t>History of ISIS</a:t>
            </a:r>
            <a:endParaRPr lang="en-US" dirty="0">
              <a:latin typeface="Verb Extrabold"/>
              <a:cs typeface="Verb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1462334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0" dirty="0" smtClean="0">
                <a:latin typeface="Verb Extrabold" charset="0"/>
                <a:ea typeface="Verb Extrabold" charset="0"/>
                <a:cs typeface="Verb Extrabold" charset="0"/>
              </a:rPr>
              <a:t>SO WHAT?</a:t>
            </a:r>
            <a:endParaRPr lang="en-US" b="0" dirty="0">
              <a:latin typeface="Verb Extrabold" charset="0"/>
              <a:ea typeface="Verb Extrabold" charset="0"/>
              <a:cs typeface="Verb Extrabold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Verb Ultra" charset="0"/>
                <a:ea typeface="Verb Ultra" charset="0"/>
                <a:cs typeface="Verb Ultra" charset="0"/>
              </a:rPr>
              <a:t>ACTION STEPS</a:t>
            </a:r>
            <a:endParaRPr lang="en-US" dirty="0">
              <a:latin typeface="Verb Ultra" charset="0"/>
              <a:ea typeface="Verb Ultra" charset="0"/>
              <a:cs typeface="Verb Ultr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747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Verb Black" charset="0"/>
                <a:ea typeface="Verb Black" charset="0"/>
                <a:cs typeface="Verb Black" charset="0"/>
              </a:rPr>
              <a:t>ACTION STEPS</a:t>
            </a:r>
            <a:endParaRPr lang="en-US" b="1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What are ways we can challenge 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</a:rPr>
              <a:t>I</a:t>
            </a:r>
            <a:r>
              <a:rPr lang="en-US" dirty="0" err="1">
                <a:latin typeface="Verb Extrabold" charset="0"/>
                <a:ea typeface="Verb Extrabold" charset="0"/>
                <a:cs typeface="Verb Extrabold" charset="0"/>
              </a:rPr>
              <a:t>l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</a:rPr>
              <a:t>samophobia</a:t>
            </a: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 in our communities?</a:t>
            </a:r>
          </a:p>
        </p:txBody>
      </p:sp>
    </p:spTree>
    <p:extLst>
      <p:ext uri="{BB962C8B-B14F-4D97-AF65-F5344CB8AC3E}">
        <p14:creationId xmlns:p14="http://schemas.microsoft.com/office/powerpoint/2010/main" val="2326896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Verb Ultra" charset="0"/>
                <a:ea typeface="Verb Ultra" charset="0"/>
                <a:cs typeface="Verb Ultra" charset="0"/>
              </a:rPr>
              <a:t>THANK YOU</a:t>
            </a:r>
            <a:endParaRPr lang="en-US" b="1" dirty="0">
              <a:latin typeface="Verb Ultra" charset="0"/>
              <a:ea typeface="Verb Ultra" charset="0"/>
              <a:cs typeface="Verb Ultr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422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Cover Templates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7AC142"/>
      </a:accent1>
      <a:accent2>
        <a:srgbClr val="FDB813"/>
      </a:accent2>
      <a:accent3>
        <a:srgbClr val="0397D6"/>
      </a:accent3>
      <a:accent4>
        <a:srgbClr val="E50278"/>
      </a:accent4>
      <a:accent5>
        <a:srgbClr val="A54399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vider Templates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7AC142"/>
      </a:accent1>
      <a:accent2>
        <a:srgbClr val="FDB813"/>
      </a:accent2>
      <a:accent3>
        <a:srgbClr val="0397D6"/>
      </a:accent3>
      <a:accent4>
        <a:srgbClr val="E50278"/>
      </a:accent4>
      <a:accent5>
        <a:srgbClr val="A54399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A54399"/>
      </a:accent1>
      <a:accent2>
        <a:srgbClr val="7AC142"/>
      </a:accent2>
      <a:accent3>
        <a:srgbClr val="FDB813"/>
      </a:accent3>
      <a:accent4>
        <a:srgbClr val="E50278"/>
      </a:accent4>
      <a:accent5>
        <a:srgbClr val="0397D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ustom Design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A54399"/>
      </a:accent1>
      <a:accent2>
        <a:srgbClr val="7AC142"/>
      </a:accent2>
      <a:accent3>
        <a:srgbClr val="FDB813"/>
      </a:accent3>
      <a:accent4>
        <a:srgbClr val="E50278"/>
      </a:accent4>
      <a:accent5>
        <a:srgbClr val="0397D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1717</TotalTime>
  <Words>152</Words>
  <Application>Microsoft Macintosh PowerPoint</Application>
  <PresentationFormat>On-screen Show (4:3)</PresentationFormat>
  <Paragraphs>26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Cover Templates</vt:lpstr>
      <vt:lpstr>Divider Templates</vt:lpstr>
      <vt:lpstr>Custom Design</vt:lpstr>
      <vt:lpstr>1_Custom Design</vt:lpstr>
      <vt:lpstr>COMBATTING ISLAMAPHOBIA 101</vt:lpstr>
      <vt:lpstr>OBJECTIVES</vt:lpstr>
      <vt:lpstr>AGENDA</vt:lpstr>
      <vt:lpstr>GROUP REFLECTION </vt:lpstr>
      <vt:lpstr>Islam is the Arabic word for peace and Islam currently is the world’s fastest growing religion. In the US, why is this not discussed enough and who benefits from that? </vt:lpstr>
      <vt:lpstr>TEN MYTHS ABOUT ISLAM</vt:lpstr>
      <vt:lpstr>TEN MYTHS ABOUT ISLAM</vt:lpstr>
      <vt:lpstr>HISTORY OF ISLAMOPHOBIA</vt:lpstr>
      <vt:lpstr>ACTION STEPS</vt:lpstr>
      <vt:lpstr>ACTION STEPS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Erin</dc:creator>
  <cp:lastModifiedBy>Thomas Rodriguez</cp:lastModifiedBy>
  <cp:revision>32</cp:revision>
  <dcterms:created xsi:type="dcterms:W3CDTF">2013-07-15T16:20:44Z</dcterms:created>
  <dcterms:modified xsi:type="dcterms:W3CDTF">2016-02-12T19:14:33Z</dcterms:modified>
</cp:coreProperties>
</file>