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  <p:sldMasterId id="2147483663" r:id="rId2"/>
    <p:sldMasterId id="2147483675" r:id="rId3"/>
  </p:sldMasterIdLst>
  <p:notesMasterIdLst>
    <p:notesMasterId r:id="rId13"/>
  </p:notesMasterIdLst>
  <p:handoutMasterIdLst>
    <p:handoutMasterId r:id="rId14"/>
  </p:handoutMasterIdLst>
  <p:sldIdLst>
    <p:sldId id="257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7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VuYpYxCUB0r/J4ZS2nFrg==" hashData="n3pqtURh2vZg2Oh0Q7cbP8N42EA="/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3"/>
    <p:restoredTop sz="94595"/>
  </p:normalViewPr>
  <p:slideViewPr>
    <p:cSldViewPr showGuides="1">
      <p:cViewPr>
        <p:scale>
          <a:sx n="70" d="100"/>
          <a:sy n="70" d="100"/>
        </p:scale>
        <p:origin x="-2968" y="-80"/>
      </p:cViewPr>
      <p:guideLst>
        <p:guide orient="horz" pos="2160"/>
        <p:guide pos="2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68" d="100"/>
          <a:sy n="68" d="100"/>
        </p:scale>
        <p:origin x="-3162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notesMaster" Target="notesMasters/notesMaster1.xml"/><Relationship Id="rId14" Type="http://schemas.openxmlformats.org/officeDocument/2006/relationships/handoutMaster" Target="handoutMasters/handout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CFDD8-4718-475A-9372-FDB19368C982}" type="datetimeFigureOut">
              <a:rPr lang="en-US" smtClean="0"/>
              <a:t>2/12/16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99AB3E-EC91-4306-9AB5-3C49665364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1961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2F6721-3FBD-B340-8D7D-1B17A2C5F372}" type="datetimeFigureOut">
              <a:rPr lang="en-US" smtClean="0"/>
              <a:t>2/12/16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5304D3-286E-134E-AD03-CDF605C4F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32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This is a pair share activity.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5F9503-8D0E-B043-91F2-3E44CC3919F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756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jp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jp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jp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6.jp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2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2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no photo-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180160"/>
            <a:ext cx="8686800" cy="1163240"/>
          </a:xfrm>
        </p:spPr>
        <p:txBody>
          <a:bodyPr>
            <a:normAutofit/>
          </a:bodyPr>
          <a:lstStyle>
            <a:lvl1pPr marL="0" indent="0" algn="l">
              <a:buNone/>
              <a:defRPr sz="2800" b="1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113360"/>
            <a:ext cx="8458200" cy="1241425"/>
          </a:xfrm>
        </p:spPr>
        <p:txBody>
          <a:bodyPr anchor="b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59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76400"/>
            <a:ext cx="8458200" cy="289560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613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1 photo-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200400"/>
            <a:ext cx="6019800" cy="1163240"/>
          </a:xfrm>
        </p:spPr>
        <p:txBody>
          <a:bodyPr>
            <a:normAutofit/>
          </a:bodyPr>
          <a:lstStyle>
            <a:lvl1pPr marL="0" indent="0" algn="l">
              <a:buNone/>
              <a:defRPr sz="2800" b="1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133600"/>
            <a:ext cx="5867400" cy="1241425"/>
          </a:xfrm>
        </p:spPr>
        <p:txBody>
          <a:bodyPr anchor="b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  <p:sp>
        <p:nvSpPr>
          <p:cNvPr id="6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6510528" y="1219200"/>
            <a:ext cx="2667000" cy="3566160"/>
          </a:xfrm>
        </p:spPr>
        <p:txBody>
          <a:bodyPr/>
          <a:lstStyle/>
          <a:p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6477000" y="1219200"/>
            <a:ext cx="0" cy="358140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1011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1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76400"/>
            <a:ext cx="5867400" cy="289560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6510528" y="1219200"/>
            <a:ext cx="2667000" cy="3566160"/>
          </a:xfrm>
        </p:spPr>
        <p:txBody>
          <a:bodyPr/>
          <a:lstStyle/>
          <a:p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6477000" y="1219200"/>
            <a:ext cx="0" cy="358140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6395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two photos-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939"/>
          <a:stretch/>
        </p:blipFill>
        <p:spPr>
          <a:xfrm>
            <a:off x="0" y="2190307"/>
            <a:ext cx="9144000" cy="4667693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637360"/>
            <a:ext cx="6019800" cy="1163240"/>
          </a:xfrm>
        </p:spPr>
        <p:txBody>
          <a:bodyPr>
            <a:normAutofit/>
          </a:bodyPr>
          <a:lstStyle>
            <a:lvl1pPr marL="0" indent="0" algn="l">
              <a:buNone/>
              <a:defRPr sz="2800" b="1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570560"/>
            <a:ext cx="8001000" cy="1241425"/>
          </a:xfrm>
        </p:spPr>
        <p:txBody>
          <a:bodyPr anchor="b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  <p:sp>
        <p:nvSpPr>
          <p:cNvPr id="6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2819400" y="0"/>
            <a:ext cx="6324602" cy="2148840"/>
          </a:xfrm>
        </p:spPr>
        <p:txBody>
          <a:bodyPr/>
          <a:lstStyle/>
          <a:p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 flipH="1">
            <a:off x="-106646" y="2190306"/>
            <a:ext cx="9250648" cy="1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2743200" cy="214884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372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two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939"/>
          <a:stretch/>
        </p:blipFill>
        <p:spPr>
          <a:xfrm>
            <a:off x="0" y="2190307"/>
            <a:ext cx="9144000" cy="46676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190307"/>
            <a:ext cx="8001000" cy="2610293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  <p:sp>
        <p:nvSpPr>
          <p:cNvPr id="6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2819400" y="0"/>
            <a:ext cx="6324602" cy="2148840"/>
          </a:xfrm>
        </p:spPr>
        <p:txBody>
          <a:bodyPr/>
          <a:lstStyle/>
          <a:p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 flipH="1">
            <a:off x="-106646" y="2190306"/>
            <a:ext cx="9250648" cy="1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2743200" cy="214884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573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8688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spcBef>
                <a:spcPts val="600"/>
              </a:spcBef>
              <a:buNone/>
              <a:defRPr sz="3200" b="1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285750" indent="-285750">
              <a:buClr>
                <a:schemeClr val="bg2"/>
              </a:buClr>
              <a:buFont typeface="Wingdings" pitchFamily="2" charset="2"/>
              <a:buChar char="§"/>
              <a:defRPr/>
            </a:lvl2pPr>
            <a:lvl3pPr marL="569913" indent="-284163">
              <a:buClr>
                <a:schemeClr val="bg2"/>
              </a:buClr>
              <a:buFont typeface="Verb Regular" pitchFamily="50" charset="0"/>
              <a:buChar char="—"/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0019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33400" y="1600200"/>
            <a:ext cx="3733800" cy="4572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9482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3200" b="1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285750" indent="-285750">
              <a:buClr>
                <a:schemeClr val="bg2"/>
              </a:buClr>
              <a:buFont typeface="Wingdings" pitchFamily="2" charset="2"/>
              <a:buChar char="§"/>
              <a:defRPr/>
            </a:lvl2pPr>
            <a:lvl3pPr marL="569913" indent="-284163">
              <a:buClr>
                <a:schemeClr val="bg2"/>
              </a:buClr>
              <a:buFont typeface="Verb Regular" pitchFamily="50" charset="0"/>
              <a:buChar char="—"/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33400" y="1600200"/>
            <a:ext cx="3733800" cy="4572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9202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2896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8885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295400"/>
            <a:ext cx="4191000" cy="3657599"/>
          </a:xfrm>
        </p:spPr>
        <p:txBody>
          <a:bodyPr>
            <a:normAutofit/>
          </a:bodyPr>
          <a:lstStyle>
            <a:lvl1pPr algn="l">
              <a:lnSpc>
                <a:spcPct val="100000"/>
              </a:lnSpc>
              <a:spcAft>
                <a:spcPts val="1200"/>
              </a:spcAft>
              <a:defRPr sz="4000" b="1" spc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33400" y="762000"/>
            <a:ext cx="3733800" cy="42672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071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7772400" cy="2971799"/>
          </a:xfrm>
        </p:spPr>
        <p:txBody>
          <a:bodyPr/>
          <a:lstStyle>
            <a:lvl1pPr algn="ctr">
              <a:lnSpc>
                <a:spcPct val="90000"/>
              </a:lnSpc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5345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70664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-WITH PHOTO-no 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0" y="2303463"/>
            <a:ext cx="9144000" cy="2649537"/>
          </a:xfrm>
        </p:spPr>
        <p:txBody>
          <a:bodyPr/>
          <a:lstStyle/>
          <a:p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3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28600"/>
            <a:ext cx="8458200" cy="207526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54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31086"/>
            <a:ext cx="9144000" cy="102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9502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00200"/>
            <a:ext cx="8458200" cy="274320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4232602"/>
            <a:ext cx="2488870" cy="1023069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4343400" y="4766846"/>
            <a:ext cx="2362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www.gsanetwork.org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131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-NO PHOTO-with 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180160"/>
            <a:ext cx="8686800" cy="1163240"/>
          </a:xfrm>
        </p:spPr>
        <p:txBody>
          <a:bodyPr/>
          <a:lstStyle>
            <a:lvl1pPr marL="0" indent="0" algn="l">
              <a:buNone/>
              <a:defRPr b="1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113360"/>
            <a:ext cx="8458200" cy="1241425"/>
          </a:xfrm>
        </p:spPr>
        <p:txBody>
          <a:bodyPr anchor="b">
            <a:noAutofit/>
          </a:bodyPr>
          <a:lstStyle>
            <a:lvl1pPr algn="l">
              <a:lnSpc>
                <a:spcPct val="70000"/>
              </a:lnSpc>
              <a:defRPr sz="54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4232602"/>
            <a:ext cx="2488870" cy="102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0764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NO PHOTO-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00200"/>
            <a:ext cx="8458200" cy="274320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54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4232602"/>
            <a:ext cx="2488870" cy="102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4290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23281-2AE3-49AE-940A-D4CEA70CB80C}" type="datetimeFigureOut">
              <a:rPr lang="en-US" smtClean="0"/>
              <a:t>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C8201-1332-415B-8E74-9E202E603F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7510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3837"/>
            <a:ext cx="8229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23281-2AE3-49AE-940A-D4CEA70CB80C}" type="datetimeFigureOut">
              <a:rPr lang="en-US" smtClean="0"/>
              <a:t>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C8201-1332-415B-8E74-9E202E603F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0792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19.xml"/><Relationship Id="rId14" Type="http://schemas.openxmlformats.org/officeDocument/2006/relationships/theme" Target="../theme/theme2.xml"/><Relationship Id="rId15" Type="http://schemas.openxmlformats.org/officeDocument/2006/relationships/image" Target="../media/image3.jpg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2" Type="http://schemas.openxmlformats.org/officeDocument/2006/relationships/slideLayout" Target="../slideLayouts/slideLayout8.xml"/><Relationship Id="rId3" Type="http://schemas.openxmlformats.org/officeDocument/2006/relationships/slideLayout" Target="../slideLayouts/slideLayout9.xml"/><Relationship Id="rId4" Type="http://schemas.openxmlformats.org/officeDocument/2006/relationships/slideLayout" Target="../slideLayouts/slideLayout10.xml"/><Relationship Id="rId5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3.xml"/><Relationship Id="rId8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1.xml"/><Relationship Id="rId3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585CB-F585-4871-A84C-005D14AAAE3F}" type="datetimeFigureOut">
              <a:rPr lang="en-US" smtClean="0"/>
              <a:t>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8243A-FABB-41D3-AC33-6422C51994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930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3" r:id="rId3"/>
    <p:sldLayoutId id="2147483692" r:id="rId4"/>
    <p:sldLayoutId id="2147483694" r:id="rId5"/>
    <p:sldLayoutId id="2147483695" r:id="rId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61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99" r:id="rId2"/>
    <p:sldLayoutId id="2147483696" r:id="rId3"/>
    <p:sldLayoutId id="2147483700" r:id="rId4"/>
    <p:sldLayoutId id="2147483667" r:id="rId5"/>
    <p:sldLayoutId id="2147483669" r:id="rId6"/>
    <p:sldLayoutId id="2147483664" r:id="rId7"/>
    <p:sldLayoutId id="2147483698" r:id="rId8"/>
    <p:sldLayoutId id="2147483670" r:id="rId9"/>
    <p:sldLayoutId id="2147483706" r:id="rId10"/>
    <p:sldLayoutId id="2147483707" r:id="rId11"/>
    <p:sldLayoutId id="2147483661" r:id="rId12"/>
    <p:sldLayoutId id="2147483662" r:id="rId13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spc="-200" baseline="0">
          <a:solidFill>
            <a:schemeClr val="bg1"/>
          </a:solidFill>
          <a:latin typeface="Arial Black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Clr>
          <a:schemeClr val="bg2"/>
        </a:buClr>
        <a:buFont typeface="Wingdings" pitchFamily="2" charset="2"/>
        <a:buChar char="§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Clr>
          <a:schemeClr val="bg2"/>
        </a:buClr>
        <a:buFont typeface="Arial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Font typeface="Arial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Font typeface="Arial" pitchFamily="34" charset="0"/>
        <a:buChar char="–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Font typeface="Arial" pitchFamily="34" charset="0"/>
        <a:buChar char="»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E23281-2AE3-49AE-940A-D4CEA70CB80C}" type="datetimeFigureOut">
              <a:rPr lang="en-US" smtClean="0"/>
              <a:t>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C8201-1332-415B-8E74-9E202E603F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602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://genius.com/Audre-lorde-a-litany-for-survival-annotated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s://www.youtube.com/watch?v=xFHwg6aNKy0&amp;feature=youtu.be" TargetMode="External"/><Relationship Id="rId3" Type="http://schemas.openxmlformats.org/officeDocument/2006/relationships/hyperlink" Target="https://www.youtube.com/watch?v=J5_qjn-R5V4&amp;feature=youtu.be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microsoft.com/office/2007/relationships/hdphoto" Target="../media/hdphoto1.wdp"/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3"/>
          </p:nvPr>
        </p:nvSpPr>
        <p:spPr>
          <a:xfrm>
            <a:off x="0" y="2080908"/>
            <a:ext cx="9144000" cy="2649537"/>
          </a:xfrm>
        </p:spPr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latin typeface="Verb Ultra" charset="0"/>
                <a:ea typeface="Verb Ultra" charset="0"/>
                <a:cs typeface="Verb Ultra" charset="0"/>
              </a:rPr>
              <a:t>AUDRE LORDE</a:t>
            </a:r>
            <a:endParaRPr lang="en-US" b="1" dirty="0">
              <a:latin typeface="Verb Ultra" charset="0"/>
              <a:ea typeface="Verb Ultra" charset="0"/>
              <a:cs typeface="Verb Ultra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2086"/>
            <a:ext cx="9144000" cy="1616274"/>
          </a:xfrm>
          <a:prstGeom prst="rect">
            <a:avLst/>
          </a:prstGeom>
        </p:spPr>
      </p:pic>
      <p:pic>
        <p:nvPicPr>
          <p:cNvPr id="10" name="Picture Placeholder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06" b="10906"/>
          <a:stretch>
            <a:fillRect/>
          </a:stretch>
        </p:blipFill>
        <p:spPr>
          <a:xfrm>
            <a:off x="0" y="1926826"/>
            <a:ext cx="9144000" cy="28437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376" y="4457861"/>
            <a:ext cx="2488870" cy="102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894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Verb Black" charset="0"/>
                <a:ea typeface="Verb Black" charset="0"/>
                <a:cs typeface="Verb Black" charset="0"/>
              </a:rPr>
              <a:t>GOALS</a:t>
            </a:r>
            <a:endParaRPr lang="en-US" b="1" dirty="0">
              <a:latin typeface="Verb Black" charset="0"/>
              <a:ea typeface="Verb Black" charset="0"/>
              <a:cs typeface="Verb Black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52400" y="1600200"/>
            <a:ext cx="8534400" cy="4525963"/>
          </a:xfrm>
        </p:spPr>
        <p:txBody>
          <a:bodyPr/>
          <a:lstStyle/>
          <a:p>
            <a:pPr marL="457200" lvl="0" indent="-457200">
              <a:buFont typeface="Arial" charset="0"/>
              <a:buChar char="•"/>
            </a:pPr>
            <a:r>
              <a:rPr lang="en-US" sz="2800" b="0" dirty="0" smtClean="0">
                <a:latin typeface="Verb Extrabold" charset="0"/>
                <a:ea typeface="Verb Extrabold" charset="0"/>
                <a:cs typeface="Verb Extrabold" charset="0"/>
              </a:rPr>
              <a:t>Understand </a:t>
            </a:r>
            <a:r>
              <a:rPr lang="en-US" sz="2800" b="0" dirty="0" err="1" smtClean="0">
                <a:latin typeface="Verb Extrabold" charset="0"/>
                <a:ea typeface="Verb Extrabold" charset="0"/>
                <a:cs typeface="Verb Extrabold" charset="0"/>
              </a:rPr>
              <a:t>Audre</a:t>
            </a:r>
            <a:r>
              <a:rPr lang="en-US" sz="2800" b="0" dirty="0" smtClean="0">
                <a:latin typeface="Verb Extrabold" charset="0"/>
                <a:ea typeface="Verb Extrabold" charset="0"/>
                <a:cs typeface="Verb Extrabold" charset="0"/>
              </a:rPr>
              <a:t> </a:t>
            </a:r>
            <a:r>
              <a:rPr lang="en-US" sz="2800" b="0" dirty="0" err="1">
                <a:latin typeface="Verb Extrabold" charset="0"/>
                <a:ea typeface="Verb Extrabold" charset="0"/>
                <a:cs typeface="Verb Extrabold" charset="0"/>
              </a:rPr>
              <a:t>Lorde’s</a:t>
            </a:r>
            <a:r>
              <a:rPr lang="en-US" sz="2800" b="0" dirty="0">
                <a:latin typeface="Verb Extrabold" charset="0"/>
                <a:ea typeface="Verb Extrabold" charset="0"/>
                <a:cs typeface="Verb Extrabold" charset="0"/>
              </a:rPr>
              <a:t> life and writings as a blueprint for modern struggle</a:t>
            </a:r>
          </a:p>
          <a:p>
            <a:pPr marL="457200" lvl="0" indent="-457200">
              <a:buFont typeface="Arial" charset="0"/>
              <a:buChar char="•"/>
            </a:pPr>
            <a:r>
              <a:rPr lang="en-US" sz="2800" b="0" dirty="0" smtClean="0">
                <a:latin typeface="Verb Extrabold" charset="0"/>
                <a:ea typeface="Verb Extrabold" charset="0"/>
                <a:cs typeface="Verb Extrabold" charset="0"/>
              </a:rPr>
              <a:t>Evaluate intersections </a:t>
            </a:r>
            <a:r>
              <a:rPr lang="en-US" sz="2800" b="0" dirty="0">
                <a:latin typeface="Verb Extrabold" charset="0"/>
                <a:ea typeface="Verb Extrabold" charset="0"/>
                <a:cs typeface="Verb Extrabold" charset="0"/>
              </a:rPr>
              <a:t>of resistance for black,  brown, feminist, anti capitalist, trans movement</a:t>
            </a:r>
          </a:p>
          <a:p>
            <a:pPr marL="457200" lvl="0" indent="-457200">
              <a:buFont typeface="Arial" charset="0"/>
              <a:buChar char="•"/>
            </a:pPr>
            <a:r>
              <a:rPr lang="en-US" sz="2800" b="0" dirty="0" smtClean="0">
                <a:latin typeface="Verb Extrabold" charset="0"/>
                <a:ea typeface="Verb Extrabold" charset="0"/>
                <a:cs typeface="Verb Extrabold" charset="0"/>
              </a:rPr>
              <a:t>Learn about legendary </a:t>
            </a:r>
            <a:r>
              <a:rPr lang="en-US" sz="2800" b="0" dirty="0">
                <a:latin typeface="Verb Extrabold" charset="0"/>
                <a:ea typeface="Verb Extrabold" charset="0"/>
                <a:cs typeface="Verb Extrabold" charset="0"/>
              </a:rPr>
              <a:t>leaders from the movement and how are you currently contributing to civil rights legacy</a:t>
            </a:r>
          </a:p>
        </p:txBody>
      </p:sp>
    </p:spTree>
    <p:extLst>
      <p:ext uri="{BB962C8B-B14F-4D97-AF65-F5344CB8AC3E}">
        <p14:creationId xmlns:p14="http://schemas.microsoft.com/office/powerpoint/2010/main" val="20977792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763000" cy="4525963"/>
          </a:xfrm>
        </p:spPr>
        <p:txBody>
          <a:bodyPr/>
          <a:lstStyle/>
          <a:p>
            <a:pPr marL="457200" indent="-457200">
              <a:buFont typeface="Arial" charset="0"/>
              <a:buChar char="•"/>
            </a:pP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</a:rPr>
              <a:t>Welcome &amp; Check-in: Litany of </a:t>
            </a:r>
            <a:r>
              <a:rPr lang="en-US" dirty="0" err="1" smtClean="0">
                <a:latin typeface="Verb Extrabold" charset="0"/>
                <a:ea typeface="Verb Extrabold" charset="0"/>
                <a:cs typeface="Verb Extrabold" charset="0"/>
              </a:rPr>
              <a:t>Survivial</a:t>
            </a: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</a:rPr>
              <a:t> </a:t>
            </a:r>
          </a:p>
          <a:p>
            <a:pPr marL="457200" indent="-457200">
              <a:buFont typeface="Arial" charset="0"/>
              <a:buChar char="•"/>
            </a:pP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</a:rPr>
              <a:t>Who was </a:t>
            </a:r>
            <a:r>
              <a:rPr lang="en-US" dirty="0" err="1" smtClean="0">
                <a:latin typeface="Verb Extrabold" charset="0"/>
                <a:ea typeface="Verb Extrabold" charset="0"/>
                <a:cs typeface="Verb Extrabold" charset="0"/>
              </a:rPr>
              <a:t>Audre</a:t>
            </a: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</a:rPr>
              <a:t> </a:t>
            </a:r>
            <a:r>
              <a:rPr lang="en-US" dirty="0" err="1" smtClean="0">
                <a:latin typeface="Verb Extrabold" charset="0"/>
                <a:ea typeface="Verb Extrabold" charset="0"/>
                <a:cs typeface="Verb Extrabold" charset="0"/>
              </a:rPr>
              <a:t>Lorde</a:t>
            </a:r>
            <a:endParaRPr lang="en-US" dirty="0" smtClean="0">
              <a:latin typeface="Verb Extrabold" charset="0"/>
              <a:ea typeface="Verb Extrabold" charset="0"/>
              <a:cs typeface="Verb Extrabold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</a:rPr>
              <a:t>Discussion</a:t>
            </a:r>
          </a:p>
          <a:p>
            <a:pPr marL="457200" indent="-457200">
              <a:buFont typeface="Arial" charset="0"/>
              <a:buChar char="•"/>
            </a:pP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</a:rPr>
              <a:t>Closing Activity</a:t>
            </a:r>
            <a:endParaRPr lang="en-US" dirty="0">
              <a:latin typeface="Verb Extrabold" charset="0"/>
              <a:ea typeface="Verb Extrabold" charset="0"/>
              <a:cs typeface="Verb Extra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412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Verb Black" charset="0"/>
                <a:ea typeface="Verb Black" charset="0"/>
                <a:cs typeface="Verb Black" charset="0"/>
              </a:rPr>
              <a:t>LITANY OF SURVIVIAL </a:t>
            </a:r>
            <a:endParaRPr lang="en-US" dirty="0">
              <a:latin typeface="Verb Black" charset="0"/>
              <a:ea typeface="Verb Black" charset="0"/>
              <a:cs typeface="Verb Black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charset="0"/>
              <a:buChar char="•"/>
            </a:pP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  <a:hlinkClick r:id="rId2"/>
              </a:rPr>
              <a:t>Read aloud </a:t>
            </a:r>
            <a:r>
              <a:rPr lang="en-US" dirty="0" err="1" smtClean="0">
                <a:latin typeface="Verb Extrabold" charset="0"/>
                <a:ea typeface="Verb Extrabold" charset="0"/>
                <a:cs typeface="Verb Extrabold" charset="0"/>
                <a:hlinkClick r:id="rId2"/>
              </a:rPr>
              <a:t>Audre</a:t>
            </a: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  <a:hlinkClick r:id="rId2"/>
              </a:rPr>
              <a:t> </a:t>
            </a:r>
            <a:r>
              <a:rPr lang="en-US" dirty="0" err="1" smtClean="0">
                <a:latin typeface="Verb Extrabold" charset="0"/>
                <a:ea typeface="Verb Extrabold" charset="0"/>
                <a:cs typeface="Verb Extrabold" charset="0"/>
                <a:hlinkClick r:id="rId2"/>
              </a:rPr>
              <a:t>Lorde’s</a:t>
            </a: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  <a:hlinkClick r:id="rId2"/>
              </a:rPr>
              <a:t> </a:t>
            </a:r>
            <a:r>
              <a:rPr lang="en-US" i="1" dirty="0" err="1" smtClean="0">
                <a:latin typeface="Verb Extrabold" charset="0"/>
                <a:ea typeface="Verb Extrabold" charset="0"/>
                <a:cs typeface="Verb Extrabold" charset="0"/>
                <a:hlinkClick r:id="rId2"/>
              </a:rPr>
              <a:t>Litanty</a:t>
            </a:r>
            <a:r>
              <a:rPr lang="en-US" i="1" dirty="0" smtClean="0">
                <a:latin typeface="Verb Extrabold" charset="0"/>
                <a:ea typeface="Verb Extrabold" charset="0"/>
                <a:cs typeface="Verb Extrabold" charset="0"/>
                <a:hlinkClick r:id="rId2"/>
              </a:rPr>
              <a:t> of Survival</a:t>
            </a:r>
            <a:endParaRPr lang="en-US" i="1" dirty="0" smtClean="0">
              <a:latin typeface="Verb Extrabold" charset="0"/>
              <a:ea typeface="Verb Extrabold" charset="0"/>
              <a:cs typeface="Verb Extrabold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</a:rPr>
              <a:t>Take turns reading one line until we finish the poem</a:t>
            </a:r>
          </a:p>
          <a:p>
            <a:pPr marL="457200" indent="-457200">
              <a:buFont typeface="Arial" charset="0"/>
              <a:buChar char="•"/>
            </a:pP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</a:rPr>
              <a:t>How are you living in the example of </a:t>
            </a:r>
            <a:r>
              <a:rPr lang="en-US" dirty="0" err="1" smtClean="0">
                <a:latin typeface="Verb Extrabold" charset="0"/>
                <a:ea typeface="Verb Extrabold" charset="0"/>
                <a:cs typeface="Verb Extrabold" charset="0"/>
              </a:rPr>
              <a:t>Audre</a:t>
            </a: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</a:rPr>
              <a:t> </a:t>
            </a:r>
            <a:r>
              <a:rPr lang="en-US" dirty="0" err="1" smtClean="0">
                <a:latin typeface="Verb Extrabold" charset="0"/>
                <a:ea typeface="Verb Extrabold" charset="0"/>
                <a:cs typeface="Verb Extrabold" charset="0"/>
              </a:rPr>
              <a:t>Lorde</a:t>
            </a:r>
            <a:r>
              <a:rPr lang="en-US" dirty="0">
                <a:latin typeface="Verb Extrabold" charset="0"/>
                <a:ea typeface="Verb Extrabold" charset="0"/>
                <a:cs typeface="Verb Extrabold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784741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AUDRE LORDE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charset="0"/>
              <a:buChar char="•"/>
            </a:pPr>
            <a:r>
              <a:rPr lang="en-US" b="0" i="1" dirty="0" smtClean="0">
                <a:latin typeface="Verb Extrabold" charset="0"/>
                <a:ea typeface="Verb Extrabold" charset="0"/>
                <a:cs typeface="Verb Extrabold" charset="0"/>
                <a:hlinkClick r:id="rId2"/>
              </a:rPr>
              <a:t>The Erotic as Power</a:t>
            </a:r>
            <a:endParaRPr lang="en-US" b="0" i="1" dirty="0" smtClean="0">
              <a:latin typeface="Verb Extrabold" charset="0"/>
              <a:ea typeface="Verb Extrabold" charset="0"/>
              <a:cs typeface="Verb Extrabold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en-US" i="1" dirty="0" smtClean="0">
                <a:latin typeface="Verb Extrabold" charset="0"/>
                <a:ea typeface="Verb Extrabold" charset="0"/>
                <a:cs typeface="Verb Extrabold" charset="0"/>
                <a:hlinkClick r:id="rId3"/>
              </a:rPr>
              <a:t>There is No Hierarchy of the Oppressed</a:t>
            </a:r>
            <a:endParaRPr lang="en-US" i="1" dirty="0" smtClean="0">
              <a:latin typeface="Verb Extrabold" charset="0"/>
              <a:ea typeface="Verb Extrabold" charset="0"/>
              <a:cs typeface="Verb Extra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6747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Verb Black" charset="0"/>
                <a:ea typeface="Verb Black" charset="0"/>
                <a:cs typeface="Verb Black" charset="0"/>
              </a:rPr>
              <a:t>DISCUSSION</a:t>
            </a:r>
            <a:endParaRPr lang="en-US" b="1" dirty="0">
              <a:latin typeface="Verb Black" charset="0"/>
              <a:ea typeface="Verb Black" charset="0"/>
              <a:cs typeface="Verb Black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sz="2400" dirty="0">
                <a:latin typeface="Verb Extrabold" charset="0"/>
                <a:ea typeface="Verb Extrabold" charset="0"/>
                <a:cs typeface="Verb Extrabold" charset="0"/>
              </a:rPr>
              <a:t>What lessons does </a:t>
            </a:r>
            <a:r>
              <a:rPr lang="en-US" sz="2400" dirty="0" err="1">
                <a:latin typeface="Verb Extrabold" charset="0"/>
                <a:ea typeface="Verb Extrabold" charset="0"/>
                <a:cs typeface="Verb Extrabold" charset="0"/>
              </a:rPr>
              <a:t>Audre</a:t>
            </a:r>
            <a:r>
              <a:rPr lang="en-US" sz="2400" dirty="0">
                <a:latin typeface="Verb Extrabold" charset="0"/>
                <a:ea typeface="Verb Extrabold" charset="0"/>
                <a:cs typeface="Verb Extrabold" charset="0"/>
              </a:rPr>
              <a:t> </a:t>
            </a:r>
            <a:r>
              <a:rPr lang="en-US" sz="2400" dirty="0" err="1">
                <a:latin typeface="Verb Extrabold" charset="0"/>
                <a:ea typeface="Verb Extrabold" charset="0"/>
                <a:cs typeface="Verb Extrabold" charset="0"/>
              </a:rPr>
              <a:t>Lorde</a:t>
            </a:r>
            <a:r>
              <a:rPr lang="en-US" sz="2400" dirty="0">
                <a:latin typeface="Verb Extrabold" charset="0"/>
                <a:ea typeface="Verb Extrabold" charset="0"/>
                <a:cs typeface="Verb Extrabold" charset="0"/>
              </a:rPr>
              <a:t> teach us about the concept of  intersectional movement building? </a:t>
            </a:r>
            <a:endParaRPr lang="en-US" sz="2400" dirty="0" smtClean="0">
              <a:latin typeface="Verb Extrabold" charset="0"/>
              <a:ea typeface="Verb Extrabold" charset="0"/>
              <a:cs typeface="Verb Extrabold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400" dirty="0" smtClean="0">
                <a:latin typeface="Verb Extrabold" charset="0"/>
                <a:ea typeface="Verb Extrabold" charset="0"/>
                <a:cs typeface="Verb Extrabold" charset="0"/>
              </a:rPr>
              <a:t>How </a:t>
            </a:r>
            <a:r>
              <a:rPr lang="en-US" sz="2400" dirty="0">
                <a:latin typeface="Verb Extrabold" charset="0"/>
                <a:ea typeface="Verb Extrabold" charset="0"/>
                <a:cs typeface="Verb Extrabold" charset="0"/>
              </a:rPr>
              <a:t>does she inspire you to be more powerful? </a:t>
            </a:r>
            <a:endParaRPr lang="en-US" sz="2400" dirty="0" smtClean="0">
              <a:latin typeface="Verb Extrabold" charset="0"/>
              <a:ea typeface="Verb Extrabold" charset="0"/>
              <a:cs typeface="Verb Extrabold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400" dirty="0" smtClean="0">
                <a:latin typeface="Verb Extrabold" charset="0"/>
                <a:ea typeface="Verb Extrabold" charset="0"/>
                <a:cs typeface="Verb Extrabold" charset="0"/>
              </a:rPr>
              <a:t>What </a:t>
            </a:r>
            <a:r>
              <a:rPr lang="en-US" sz="2400" dirty="0">
                <a:latin typeface="Verb Extrabold" charset="0"/>
                <a:ea typeface="Verb Extrabold" charset="0"/>
                <a:cs typeface="Verb Extrabold" charset="0"/>
              </a:rPr>
              <a:t>does she say that speaks to the current condition of LGBTQ+ youth and youth of color? </a:t>
            </a:r>
            <a:endParaRPr lang="en-US" sz="2400" dirty="0" smtClean="0">
              <a:latin typeface="Verb Extrabold" charset="0"/>
              <a:ea typeface="Verb Extrabold" charset="0"/>
              <a:cs typeface="Verb Extrabold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400" dirty="0" smtClean="0">
                <a:latin typeface="Verb Extrabold" charset="0"/>
                <a:ea typeface="Verb Extrabold" charset="0"/>
                <a:cs typeface="Verb Extrabold" charset="0"/>
              </a:rPr>
              <a:t>How </a:t>
            </a:r>
            <a:r>
              <a:rPr lang="en-US" sz="2400" dirty="0">
                <a:latin typeface="Verb Extrabold" charset="0"/>
                <a:ea typeface="Verb Extrabold" charset="0"/>
                <a:cs typeface="Verb Extrabold" charset="0"/>
              </a:rPr>
              <a:t>does her work and life inspire you to dismantle the current system of mass incarceration, state violence, and the school to prison pipeline? </a:t>
            </a:r>
          </a:p>
        </p:txBody>
      </p:sp>
    </p:spTree>
    <p:extLst>
      <p:ext uri="{BB962C8B-B14F-4D97-AF65-F5344CB8AC3E}">
        <p14:creationId xmlns:p14="http://schemas.microsoft.com/office/powerpoint/2010/main" val="82813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eskandApple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09"/>
                    </a14:imgEffect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2184" r="9443"/>
          <a:stretch/>
        </p:blipFill>
        <p:spPr>
          <a:xfrm>
            <a:off x="0" y="1407859"/>
            <a:ext cx="9144000" cy="4561114"/>
          </a:xfrm>
          <a:prstGeom prst="rect">
            <a:avLst/>
          </a:prstGeom>
        </p:spPr>
      </p:pic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Verb Black"/>
                <a:ea typeface="Zapf Dingbats"/>
                <a:cs typeface="Verb Black"/>
                <a:sym typeface="Zapf Dingbats"/>
              </a:rPr>
              <a:t>✪ LITANY OF SURVIVAL</a:t>
            </a:r>
            <a:endParaRPr lang="en-US" dirty="0">
              <a:latin typeface="Verb Black"/>
              <a:cs typeface="Verb Black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53000" y="1752600"/>
            <a:ext cx="4191000" cy="4525963"/>
          </a:xfrm>
        </p:spPr>
        <p:txBody>
          <a:bodyPr/>
          <a:lstStyle/>
          <a:p>
            <a:pPr marL="0" lvl="1" indent="0">
              <a:buNone/>
            </a:pPr>
            <a:r>
              <a:rPr lang="en-US" sz="2800" b="1" dirty="0">
                <a:solidFill>
                  <a:schemeClr val="bg2"/>
                </a:solidFill>
                <a:latin typeface="Verb Extrabold" charset="0"/>
                <a:ea typeface="Verb Extrabold" charset="0"/>
                <a:cs typeface="Verb Extrabold" charset="0"/>
              </a:rPr>
              <a:t>Create your own artistic expression of </a:t>
            </a:r>
            <a:r>
              <a:rPr lang="en-US" sz="2800" dirty="0">
                <a:solidFill>
                  <a:schemeClr val="bg2"/>
                </a:solidFill>
                <a:latin typeface="Verb Extrabold" charset="0"/>
                <a:ea typeface="Verb Extrabold" charset="0"/>
                <a:cs typeface="Verb Extrabold" charset="0"/>
              </a:rPr>
              <a:t>your </a:t>
            </a:r>
            <a:r>
              <a:rPr lang="en-US" sz="2800" dirty="0" smtClean="0">
                <a:solidFill>
                  <a:schemeClr val="bg2"/>
                </a:solidFill>
                <a:latin typeface="Verb Extrabold" charset="0"/>
                <a:ea typeface="Verb Extrabold" charset="0"/>
                <a:cs typeface="Verb Extrabold" charset="0"/>
              </a:rPr>
              <a:t>“Litany </a:t>
            </a:r>
            <a:r>
              <a:rPr lang="en-US" sz="2800" dirty="0">
                <a:solidFill>
                  <a:schemeClr val="bg2"/>
                </a:solidFill>
                <a:latin typeface="Verb Extrabold" charset="0"/>
                <a:ea typeface="Verb Extrabold" charset="0"/>
                <a:cs typeface="Verb Extrabold" charset="0"/>
              </a:rPr>
              <a:t>of </a:t>
            </a:r>
            <a:r>
              <a:rPr lang="en-US" sz="2800" dirty="0" smtClean="0">
                <a:solidFill>
                  <a:schemeClr val="bg2"/>
                </a:solidFill>
                <a:latin typeface="Verb Extrabold" charset="0"/>
                <a:ea typeface="Verb Extrabold" charset="0"/>
                <a:cs typeface="Verb Extrabold" charset="0"/>
              </a:rPr>
              <a:t>Survival” </a:t>
            </a:r>
            <a:r>
              <a:rPr lang="en-US" sz="2800" b="1" dirty="0" smtClean="0">
                <a:solidFill>
                  <a:schemeClr val="bg2"/>
                </a:solidFill>
                <a:latin typeface="Verb Extrabold" charset="0"/>
                <a:ea typeface="Verb Extrabold" charset="0"/>
                <a:cs typeface="Verb Extrabold" charset="0"/>
              </a:rPr>
              <a:t>in </a:t>
            </a:r>
            <a:r>
              <a:rPr lang="en-US" sz="2800" b="1" dirty="0">
                <a:solidFill>
                  <a:schemeClr val="bg2"/>
                </a:solidFill>
                <a:latin typeface="Verb Extrabold" charset="0"/>
                <a:ea typeface="Verb Extrabold" charset="0"/>
                <a:cs typeface="Verb Extrabold" charset="0"/>
              </a:rPr>
              <a:t>using art, theatre, music, etc</a:t>
            </a:r>
            <a:r>
              <a:rPr lang="en-US" sz="2800" b="1" dirty="0" smtClean="0">
                <a:solidFill>
                  <a:schemeClr val="bg2"/>
                </a:solidFill>
                <a:latin typeface="Verb Extrabold" charset="0"/>
                <a:ea typeface="Verb Extrabold" charset="0"/>
                <a:cs typeface="Verb Extrabold" charset="0"/>
              </a:rPr>
              <a:t>.</a:t>
            </a:r>
            <a:endParaRPr lang="en-US" sz="2200" b="1" dirty="0" smtClean="0">
              <a:solidFill>
                <a:schemeClr val="bg2"/>
              </a:solidFill>
              <a:latin typeface="Verb Extrabold" charset="0"/>
              <a:ea typeface="Verb Extrabold" charset="0"/>
              <a:cs typeface="Verb Extra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274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>
              <a:spcBef>
                <a:spcPts val="1200"/>
              </a:spcBef>
            </a:pPr>
            <a:r>
              <a:rPr lang="en-US" dirty="0" smtClean="0">
                <a:latin typeface="Verb Black" charset="0"/>
                <a:ea typeface="Verb Black" charset="0"/>
                <a:cs typeface="Verb Black" charset="0"/>
              </a:rPr>
              <a:t>“It is not our differences that divide us. It is our inability to recognize, accept, and celebrate those differences.”</a:t>
            </a:r>
            <a:br>
              <a:rPr lang="en-US" dirty="0" smtClean="0">
                <a:latin typeface="Verb Black" charset="0"/>
                <a:ea typeface="Verb Black" charset="0"/>
                <a:cs typeface="Verb Black" charset="0"/>
              </a:rPr>
            </a:br>
            <a:r>
              <a:rPr lang="en-US" sz="2800" dirty="0" smtClean="0">
                <a:latin typeface="Verb Black" charset="0"/>
                <a:ea typeface="Verb Black" charset="0"/>
                <a:cs typeface="Verb Black" charset="0"/>
              </a:rPr>
              <a:t>-</a:t>
            </a:r>
            <a:r>
              <a:rPr lang="en-US" sz="2800" dirty="0" err="1" smtClean="0">
                <a:latin typeface="Verb Black" charset="0"/>
                <a:ea typeface="Verb Black" charset="0"/>
                <a:cs typeface="Verb Black" charset="0"/>
              </a:rPr>
              <a:t>Audre</a:t>
            </a:r>
            <a:r>
              <a:rPr lang="en-US" sz="2800" dirty="0" smtClean="0">
                <a:latin typeface="Verb Black" charset="0"/>
                <a:ea typeface="Verb Black" charset="0"/>
                <a:cs typeface="Verb Black" charset="0"/>
              </a:rPr>
              <a:t> </a:t>
            </a:r>
            <a:r>
              <a:rPr lang="en-US" sz="2800" dirty="0" err="1" smtClean="0">
                <a:latin typeface="Verb Black" charset="0"/>
                <a:ea typeface="Verb Black" charset="0"/>
                <a:cs typeface="Verb Black" charset="0"/>
              </a:rPr>
              <a:t>Lorde</a:t>
            </a:r>
            <a:endParaRPr lang="en-US" sz="2800" dirty="0">
              <a:latin typeface="Verb Black" charset="0"/>
              <a:ea typeface="Verb Black" charset="0"/>
              <a:cs typeface="Verb Black" charset="0"/>
            </a:endParaRPr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2" r="1354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044991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4422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ivider Templates">
  <a:themeElements>
    <a:clrScheme name="GSA Color Pallete">
      <a:dk1>
        <a:sysClr val="windowText" lastClr="000000"/>
      </a:dk1>
      <a:lt1>
        <a:sysClr val="window" lastClr="FFFFFF"/>
      </a:lt1>
      <a:dk2>
        <a:srgbClr val="7AC142"/>
      </a:dk2>
      <a:lt2>
        <a:srgbClr val="A54399"/>
      </a:lt2>
      <a:accent1>
        <a:srgbClr val="7AC142"/>
      </a:accent1>
      <a:accent2>
        <a:srgbClr val="FDB813"/>
      </a:accent2>
      <a:accent3>
        <a:srgbClr val="0397D6"/>
      </a:accent3>
      <a:accent4>
        <a:srgbClr val="E50278"/>
      </a:accent4>
      <a:accent5>
        <a:srgbClr val="A54399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GSA Color Pallete">
      <a:dk1>
        <a:sysClr val="windowText" lastClr="000000"/>
      </a:dk1>
      <a:lt1>
        <a:sysClr val="window" lastClr="FFFFFF"/>
      </a:lt1>
      <a:dk2>
        <a:srgbClr val="7AC142"/>
      </a:dk2>
      <a:lt2>
        <a:srgbClr val="A54399"/>
      </a:lt2>
      <a:accent1>
        <a:srgbClr val="A54399"/>
      </a:accent1>
      <a:accent2>
        <a:srgbClr val="7AC142"/>
      </a:accent2>
      <a:accent3>
        <a:srgbClr val="FDB813"/>
      </a:accent3>
      <a:accent4>
        <a:srgbClr val="E50278"/>
      </a:accent4>
      <a:accent5>
        <a:srgbClr val="0397D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GSA Color Pallete">
      <a:dk1>
        <a:sysClr val="windowText" lastClr="000000"/>
      </a:dk1>
      <a:lt1>
        <a:sysClr val="window" lastClr="FFFFFF"/>
      </a:lt1>
      <a:dk2>
        <a:srgbClr val="7AC142"/>
      </a:dk2>
      <a:lt2>
        <a:srgbClr val="A54399"/>
      </a:lt2>
      <a:accent1>
        <a:srgbClr val="A54399"/>
      </a:accent1>
      <a:accent2>
        <a:srgbClr val="7AC142"/>
      </a:accent2>
      <a:accent3>
        <a:srgbClr val="FDB813"/>
      </a:accent3>
      <a:accent4>
        <a:srgbClr val="E50278"/>
      </a:accent4>
      <a:accent5>
        <a:srgbClr val="0397D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1539</TotalTime>
  <Words>242</Words>
  <Application>Microsoft Macintosh PowerPoint</Application>
  <PresentationFormat>On-screen Show (4:3)</PresentationFormat>
  <Paragraphs>28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Divider Templates</vt:lpstr>
      <vt:lpstr>Custom Design</vt:lpstr>
      <vt:lpstr>1_Custom Design</vt:lpstr>
      <vt:lpstr>AUDRE LORDE</vt:lpstr>
      <vt:lpstr>GOALS</vt:lpstr>
      <vt:lpstr>AGENDA</vt:lpstr>
      <vt:lpstr>LITANY OF SURVIVIAL </vt:lpstr>
      <vt:lpstr>AUDRE LORDE</vt:lpstr>
      <vt:lpstr>DISCUSSION</vt:lpstr>
      <vt:lpstr>✪ LITANY OF SURVIVAL</vt:lpstr>
      <vt:lpstr>“It is not our differences that divide us. It is our inability to recognize, accept, and celebrate those differences.” -Audre Lorde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Erin</dc:creator>
  <cp:lastModifiedBy>Thomas Rodriguez</cp:lastModifiedBy>
  <cp:revision>29</cp:revision>
  <dcterms:created xsi:type="dcterms:W3CDTF">2013-07-15T16:20:44Z</dcterms:created>
  <dcterms:modified xsi:type="dcterms:W3CDTF">2016-02-12T19:15:55Z</dcterms:modified>
</cp:coreProperties>
</file>